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Plus Jakarta Sans"/>
      <p:regular r:id="rId19"/>
      <p:bold r:id="rId20"/>
      <p:italic r:id="rId21"/>
      <p:boldItalic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0726130-054D-4C38-8AD7-F43F598AFCDF}">
  <a:tblStyle styleId="{20726130-054D-4C38-8AD7-F43F598AFCD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FB64C91-0253-4F82-AF4C-AF16E1A1937C}"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PlusJakartaSans-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f9957bc13c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f9957bc13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0016d40ae3_0_14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0016d40ae3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0016d40ae3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0016d40ae3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f9957bc13c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f9957bc13c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8ab6cc2368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8ab6cc2368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1700">
              <a:solidFill>
                <a:schemeClr val="dk1"/>
              </a:solidFill>
              <a:latin typeface="Halant"/>
              <a:ea typeface="Halant"/>
              <a:cs typeface="Halant"/>
              <a:sym typeface="Halant"/>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4" name="Google Shape;104;p25"/>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05" name="Google Shape;105;p25"/>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07" name="Google Shape;107;p25"/>
          <p:cNvGraphicFramePr/>
          <p:nvPr/>
        </p:nvGraphicFramePr>
        <p:xfrm>
          <a:off x="469050" y="3867763"/>
          <a:ext cx="3000000" cy="3000000"/>
        </p:xfrm>
        <a:graphic>
          <a:graphicData uri="http://schemas.openxmlformats.org/drawingml/2006/table">
            <a:tbl>
              <a:tblPr>
                <a:noFill/>
                <a:tableStyleId>{20726130-054D-4C38-8AD7-F43F598AFCDF}</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8" name="Google Shape;108;p25"/>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25"/>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10" name="Google Shape;110;p25"/>
          <p:cNvGraphicFramePr/>
          <p:nvPr/>
        </p:nvGraphicFramePr>
        <p:xfrm>
          <a:off x="417600" y="7098583"/>
          <a:ext cx="3000000" cy="3000000"/>
        </p:xfrm>
        <a:graphic>
          <a:graphicData uri="http://schemas.openxmlformats.org/drawingml/2006/table">
            <a:tbl>
              <a:tblPr>
                <a:noFill/>
                <a:tableStyleId>{20726130-054D-4C38-8AD7-F43F598AFCDF}</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_______________________.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1" name="Google Shape;111;p25"/>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12" name="Google Shape;112;p25"/>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18" name="Google Shape;118;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“Native Nations”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9" name="Google Shape;119;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0" name="Google Shape;120;p26"/>
          <p:cNvGraphicFramePr/>
          <p:nvPr/>
        </p:nvGraphicFramePr>
        <p:xfrm>
          <a:off x="469041" y="1171435"/>
          <a:ext cx="3000000" cy="3000000"/>
        </p:xfrm>
        <a:graphic>
          <a:graphicData uri="http://schemas.openxmlformats.org/drawingml/2006/table">
            <a:tbl>
              <a:tblPr>
                <a:noFill/>
                <a:tableStyleId>{6FB64C91-0253-4F82-AF4C-AF16E1A1937C}</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Kathleen Duval, </a:t>
                      </a:r>
                      <a:r>
                        <a:rPr i="1" lang="en" sz="1200">
                          <a:latin typeface="Halant"/>
                          <a:ea typeface="Halant"/>
                          <a:cs typeface="Halant"/>
                          <a:sym typeface="Halant"/>
                        </a:rPr>
                        <a:t>Native Nations: A Millennium in North America</a:t>
                      </a:r>
                      <a:r>
                        <a:rPr lang="en" sz="1200">
                          <a:latin typeface="Halant"/>
                          <a:ea typeface="Halant"/>
                          <a:cs typeface="Halant"/>
                          <a:sym typeface="Halant"/>
                        </a:rPr>
                        <a:t>, 2024.</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very broadest terms, Native North Americans lived much like everyone else in the 1100s through 1500s. Most human beings kept their records orally, lived in kin groups, stayed close to home, shared buildings that had no heat or light except from fire and sunlight, and feared death from wounds and diseases that today would yield to modern medicine. Most people believed that the spiritual and physical worlds were not separate </a:t>
                      </a:r>
                      <a:r>
                        <a:rPr lang="en" sz="1200">
                          <a:solidFill>
                            <a:schemeClr val="dk1"/>
                          </a:solidFill>
                          <a:latin typeface="Inter"/>
                          <a:ea typeface="Inter"/>
                          <a:cs typeface="Inter"/>
                          <a:sym typeface="Inter"/>
                        </a:rPr>
                        <a:t>and</a:t>
                      </a:r>
                      <a:r>
                        <a:rPr lang="en" sz="1200">
                          <a:solidFill>
                            <a:schemeClr val="dk1"/>
                          </a:solidFill>
                          <a:latin typeface="Inter"/>
                          <a:ea typeface="Inter"/>
                          <a:cs typeface="Inter"/>
                          <a:sym typeface="Inter"/>
                        </a:rPr>
                        <a:t> that supernatural forces intervened in daily life, for good and for evil. Agriculture began in central Mexico and South America about ten thousand years ago, around the same time as Mesopotamia, and gradually spread throughout the Americas, as it did to the rest of the world. People built cities and established continent-wide trade networks to </a:t>
                      </a:r>
                      <a:r>
                        <a:rPr lang="en" sz="1200">
                          <a:solidFill>
                            <a:schemeClr val="dk1"/>
                          </a:solidFill>
                          <a:latin typeface="Inter"/>
                          <a:ea typeface="Inter"/>
                          <a:cs typeface="Inter"/>
                          <a:sym typeface="Inter"/>
                        </a:rPr>
                        <a:t>exchange</a:t>
                      </a:r>
                      <a:r>
                        <a:rPr lang="en" sz="1200">
                          <a:solidFill>
                            <a:schemeClr val="dk1"/>
                          </a:solidFill>
                          <a:latin typeface="Inter"/>
                          <a:ea typeface="Inter"/>
                          <a:cs typeface="Inter"/>
                          <a:sym typeface="Inter"/>
                        </a:rPr>
                        <a:t> food, textiles, pottery, art, jewelry, and raw materials. People everywhere saw the same stars and adapted to the same environmental changes as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planet warmed </a:t>
                      </a:r>
                      <a:r>
                        <a:rPr lang="en" sz="1200">
                          <a:solidFill>
                            <a:schemeClr val="dk1"/>
                          </a:solidFill>
                          <a:latin typeface="Inter"/>
                          <a:ea typeface="Inter"/>
                          <a:cs typeface="Inter"/>
                          <a:sym typeface="Inter"/>
                        </a:rPr>
                        <a:t>starting</a:t>
                      </a:r>
                      <a:r>
                        <a:rPr lang="en" sz="1200">
                          <a:solidFill>
                            <a:schemeClr val="dk1"/>
                          </a:solidFill>
                          <a:latin typeface="Inter"/>
                          <a:ea typeface="Inter"/>
                          <a:cs typeface="Inter"/>
                          <a:sym typeface="Inter"/>
                        </a:rPr>
                        <a:t> in the ninth century and cooled again four centuries later…</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While people in the Americas in this era were more like their contemporaries around the world than like us today, they were also highly diverse. They lived in thousands of independent polities [states] and spoke hundreds of languages. They didn’t think of themselves as one </a:t>
                      </a:r>
                      <a:r>
                        <a:rPr lang="en" sz="1200">
                          <a:solidFill>
                            <a:schemeClr val="dk1"/>
                          </a:solidFill>
                          <a:latin typeface="Inter"/>
                          <a:ea typeface="Inter"/>
                          <a:cs typeface="Inter"/>
                          <a:sym typeface="Inter"/>
                        </a:rPr>
                        <a:t>people</a:t>
                      </a:r>
                      <a:r>
                        <a:rPr lang="en" sz="1200">
                          <a:solidFill>
                            <a:schemeClr val="dk1"/>
                          </a:solidFill>
                          <a:latin typeface="Inter"/>
                          <a:ea typeface="Inter"/>
                          <a:cs typeface="Inter"/>
                          <a:sym typeface="Inter"/>
                        </a:rPr>
                        <a:t> or one race. Many were members of loosely affiliated nations or confederacies but also identified with smaller family groups or with one town or group of towns.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There were, of course, differences between North America and other parts of the world. People’s beliefs, traditions, and languages were their own, forged in common experience and particular to them… In some ways, they moved in parallel with the rest of the world, developing agriculture and building cities, while in others they diverged, creating relatively more egalitarian economies and politics than those of Europeans by the late 1400s.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2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0" name="Google Shape;130;p27"/>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31" name="Google Shape;131;p27"/>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2" name="Google Shape;132;p27"/>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33" name="Google Shape;133;p27"/>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34" name="Google Shape;134;p27"/>
          <p:cNvGraphicFramePr/>
          <p:nvPr/>
        </p:nvGraphicFramePr>
        <p:xfrm>
          <a:off x="469250" y="4116400"/>
          <a:ext cx="3000000" cy="3000000"/>
        </p:xfrm>
        <a:graphic>
          <a:graphicData uri="http://schemas.openxmlformats.org/drawingml/2006/table">
            <a:tbl>
              <a:tblPr>
                <a:noFill/>
                <a:tableStyleId>{20726130-054D-4C38-8AD7-F43F598AFCDF}</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5" name="Google Shape;135;p27"/>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27"/>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1700">
              <a:solidFill>
                <a:schemeClr val="dk1"/>
              </a:solidFill>
              <a:latin typeface="Halant"/>
              <a:ea typeface="Halant"/>
              <a:cs typeface="Halant"/>
              <a:sym typeface="Halant"/>
            </a:endParaRPr>
          </a:p>
        </p:txBody>
      </p:sp>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3" name="Google Shape;143;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6" name="Google Shape;146;p28"/>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47" name="Google Shape;147;p28"/>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48" name="Google Shape;148;p28"/>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49" name="Google Shape;149;p28"/>
          <p:cNvGraphicFramePr/>
          <p:nvPr/>
        </p:nvGraphicFramePr>
        <p:xfrm>
          <a:off x="469050" y="3867763"/>
          <a:ext cx="3000000" cy="3000000"/>
        </p:xfrm>
        <a:graphic>
          <a:graphicData uri="http://schemas.openxmlformats.org/drawingml/2006/table">
            <a:tbl>
              <a:tblPr>
                <a:noFill/>
                <a:tableStyleId>{20726130-054D-4C38-8AD7-F43F598AFCDF}</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28"/>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8"/>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52" name="Google Shape;152;p28"/>
          <p:cNvGraphicFramePr/>
          <p:nvPr/>
        </p:nvGraphicFramePr>
        <p:xfrm>
          <a:off x="417600" y="7098583"/>
          <a:ext cx="3000000" cy="3000000"/>
        </p:xfrm>
        <a:graphic>
          <a:graphicData uri="http://schemas.openxmlformats.org/drawingml/2006/table">
            <a:tbl>
              <a:tblPr>
                <a:noFill/>
                <a:tableStyleId>{20726130-054D-4C38-8AD7-F43F598AFCDF}</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a:t>
                      </a:r>
                      <a:r>
                        <a:rPr b="1" lang="en" sz="1200" u="sng">
                          <a:solidFill>
                            <a:srgbClr val="E95C3D"/>
                          </a:solidFill>
                          <a:latin typeface="Inter"/>
                          <a:ea typeface="Inter"/>
                          <a:cs typeface="Inter"/>
                          <a:sym typeface="Inter"/>
                        </a:rPr>
                        <a:t>Kind</a:t>
                      </a:r>
                      <a:r>
                        <a:rPr lang="en" sz="1100">
                          <a:solidFill>
                            <a:schemeClr val="dk1"/>
                          </a:solidFill>
                          <a:latin typeface="Inter"/>
                          <a:ea typeface="Inter"/>
                          <a:cs typeface="Inter"/>
                          <a:sym typeface="Inter"/>
                        </a:rPr>
                        <a:t>.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292100" lvl="0" marL="457200" rtl="0" algn="l">
                        <a:spcBef>
                          <a:spcPts val="0"/>
                        </a:spcBef>
                        <a:spcAft>
                          <a:spcPts val="0"/>
                        </a:spcAft>
                        <a:buClr>
                          <a:srgbClr val="E95C3D"/>
                        </a:buClr>
                        <a:buSzPts val="1000"/>
                        <a:buFont typeface="Inter"/>
                        <a:buChar char="●"/>
                      </a:pPr>
                      <a:r>
                        <a:rPr b="1" lang="en" sz="1200">
                          <a:solidFill>
                            <a:srgbClr val="E95C3D"/>
                          </a:solidFill>
                          <a:latin typeface="Inter"/>
                          <a:ea typeface="Inter"/>
                          <a:cs typeface="Inter"/>
                          <a:sym typeface="Inter"/>
                        </a:rPr>
                        <a:t>I always share my lunch if someone asks or needs something to eat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get breakfast ready for my siblings in the morning to help my parents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tell people things that I like about them </a:t>
                      </a:r>
                      <a:endParaRPr b="1" sz="12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claim becomes unreliable and harder to trust. The claim might be based on assumptions, personal biases, or misinformation rather than credible evidence. This matters because it can spread false narratives and increase skepticism toward other claims too.</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53" name="Google Shape;153;p28"/>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54" name="Google Shape;154;p28"/>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2500">
              <a:solidFill>
                <a:schemeClr val="dk1"/>
              </a:solidFill>
              <a:latin typeface="Plus Jakarta Sans"/>
              <a:ea typeface="Plus Jakarta Sans"/>
              <a:cs typeface="Plus Jakarta Sans"/>
              <a:sym typeface="Plus Jakarta Sans"/>
            </a:endParaRPr>
          </a:p>
        </p:txBody>
      </p:sp>
      <p:sp>
        <p:nvSpPr>
          <p:cNvPr id="160" name="Google Shape;16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1" name="Google Shape;161;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2" name="Google Shape;16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4" name="Google Shape;164;p29"/>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65" name="Google Shape;165;p29"/>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Native Nations</a:t>
            </a:r>
            <a:endParaRPr b="1" sz="1200">
              <a:solidFill>
                <a:srgbClr val="E95C3D"/>
              </a:solidFill>
              <a:latin typeface="Inter"/>
              <a:ea typeface="Inter"/>
              <a:cs typeface="Inter"/>
              <a:sym typeface="Inter"/>
            </a:endParaRPr>
          </a:p>
        </p:txBody>
      </p:sp>
      <p:sp>
        <p:nvSpPr>
          <p:cNvPr id="166" name="Google Shape;166;p29"/>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Native North American societies during the 1100s through the 1500s were highly diverse and complex in their social structures, cultural practices and ways of life.</a:t>
            </a:r>
            <a:endParaRPr sz="1300">
              <a:latin typeface="Inter"/>
              <a:ea typeface="Inter"/>
              <a:cs typeface="Inter"/>
              <a:sym typeface="Inter"/>
            </a:endParaRPr>
          </a:p>
        </p:txBody>
      </p:sp>
      <p:pic>
        <p:nvPicPr>
          <p:cNvPr id="167" name="Google Shape;167;p29"/>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68" name="Google Shape;168;p29"/>
          <p:cNvGraphicFramePr/>
          <p:nvPr/>
        </p:nvGraphicFramePr>
        <p:xfrm>
          <a:off x="469250" y="4116400"/>
          <a:ext cx="3000000" cy="3000000"/>
        </p:xfrm>
        <a:graphic>
          <a:graphicData uri="http://schemas.openxmlformats.org/drawingml/2006/table">
            <a:tbl>
              <a:tblPr>
                <a:noFill/>
                <a:tableStyleId>{20726130-054D-4C38-8AD7-F43F598AFCDF}</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“They lived in thousands of independent polities [states] and spoke hundreds of languages”</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“People’s beliefs, traditions, and languages were their own, forged in common experience and particular to them…”</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quote demonstrates the immense diversity among Indigenous societies by describe the number of different groups and languages.</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quote reinforces the idea of diversity by explaining that their unique experiences served to develop aspects of their culture.</a:t>
                      </a:r>
                      <a:endParaRPr>
                        <a:latin typeface="Inter"/>
                        <a:ea typeface="Inter"/>
                        <a:cs typeface="Inter"/>
                        <a:sym typeface="Inter"/>
                      </a:endParaRPr>
                    </a:p>
                  </a:txBody>
                  <a:tcPr marT="91425" marB="91425" marR="91425" marL="91425"/>
                </a:tc>
              </a:tr>
            </a:tbl>
          </a:graphicData>
        </a:graphic>
      </p:graphicFrame>
      <p:sp>
        <p:nvSpPr>
          <p:cNvPr id="169" name="Google Shape;169;p29"/>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9"/>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author could have included specific examples of tribes, such as the Iroquois or the Pueblo. The author could have described specific aspects of their cultures such as being matrilineal or economic practices to demonstrate both similarities and differences.</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